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7731019-793F-4A6C-9D2C-8A1B0789ACA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2E6051-B714-45F8-A725-5469837A5F7C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048084-B95F-459E-BB0C-8FC3336592F1}" type="slidenum">
              <a:rPr lang="en-US"/>
              <a:pPr/>
              <a:t>10</a:t>
            </a:fld>
            <a:endParaRPr lang="en-US"/>
          </a:p>
        </p:txBody>
      </p:sp>
      <p:sp>
        <p:nvSpPr>
          <p:cNvPr id="82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402546-3AE0-438B-B6C6-DDE6FC4E20E4}" type="slidenum">
              <a:rPr lang="en-US"/>
              <a:pPr/>
              <a:t>11</a:t>
            </a:fld>
            <a:endParaRPr lang="en-US"/>
          </a:p>
        </p:txBody>
      </p:sp>
      <p:sp>
        <p:nvSpPr>
          <p:cNvPr id="83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EA386C-935E-4934-87D6-3B0C78443FCE}" type="slidenum">
              <a:rPr lang="en-US"/>
              <a:pPr/>
              <a:t>12</a:t>
            </a:fld>
            <a:endParaRPr lang="en-US"/>
          </a:p>
        </p:txBody>
      </p:sp>
      <p:sp>
        <p:nvSpPr>
          <p:cNvPr id="83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71DBE6-8316-4B43-89EF-2392FE86B5C6}" type="slidenum">
              <a:rPr lang="en-US"/>
              <a:pPr/>
              <a:t>13</a:t>
            </a:fld>
            <a:endParaRPr lang="en-US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E185B4-A366-4D55-81FC-3132A98ECF29}" type="slidenum">
              <a:rPr lang="en-US"/>
              <a:pPr/>
              <a:t>14</a:t>
            </a:fld>
            <a:endParaRPr lang="en-US"/>
          </a:p>
        </p:txBody>
      </p:sp>
      <p:sp>
        <p:nvSpPr>
          <p:cNvPr id="83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FF8C87-6F70-4BC4-BE80-DFCD388FEFC6}" type="slidenum">
              <a:rPr lang="en-US"/>
              <a:pPr/>
              <a:t>15</a:t>
            </a:fld>
            <a:endParaRPr lang="en-US"/>
          </a:p>
        </p:txBody>
      </p:sp>
      <p:sp>
        <p:nvSpPr>
          <p:cNvPr id="83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D76CD7-803B-4DF9-B7BB-428103ADF67D}" type="slidenum">
              <a:rPr lang="en-US"/>
              <a:pPr/>
              <a:t>16</a:t>
            </a:fld>
            <a:endParaRPr lang="en-US"/>
          </a:p>
        </p:txBody>
      </p:sp>
      <p:sp>
        <p:nvSpPr>
          <p:cNvPr id="84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85C42D-22E2-444D-A4D1-8B34199C4808}" type="slidenum">
              <a:rPr lang="en-US"/>
              <a:pPr/>
              <a:t>17</a:t>
            </a:fld>
            <a:endParaRPr lang="en-US"/>
          </a:p>
        </p:txBody>
      </p:sp>
      <p:sp>
        <p:nvSpPr>
          <p:cNvPr id="84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4D3101-3E64-4BE8-9A6F-C35281C683B6}" type="slidenum">
              <a:rPr lang="en-US"/>
              <a:pPr/>
              <a:t>18</a:t>
            </a:fld>
            <a:endParaRPr lang="en-US"/>
          </a:p>
        </p:txBody>
      </p:sp>
      <p:sp>
        <p:nvSpPr>
          <p:cNvPr id="84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11E40C-6E76-4B36-AFCB-850FD198F4EC}" type="slidenum">
              <a:rPr lang="en-US"/>
              <a:pPr/>
              <a:t>19</a:t>
            </a:fld>
            <a:endParaRPr lang="en-US"/>
          </a:p>
        </p:txBody>
      </p:sp>
      <p:sp>
        <p:nvSpPr>
          <p:cNvPr id="84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B7C251-FC8A-4F3E-A5BC-FD5E5930E1A0}" type="slidenum">
              <a:rPr lang="en-US"/>
              <a:pPr/>
              <a:t>2</a:t>
            </a:fld>
            <a:endParaRPr lang="en-US"/>
          </a:p>
        </p:txBody>
      </p:sp>
      <p:sp>
        <p:nvSpPr>
          <p:cNvPr id="81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E132D2-8F95-4C2B-83C1-F32196CD472E}" type="slidenum">
              <a:rPr lang="en-US"/>
              <a:pPr/>
              <a:t>20</a:t>
            </a:fld>
            <a:endParaRPr lang="en-US"/>
          </a:p>
        </p:txBody>
      </p:sp>
      <p:sp>
        <p:nvSpPr>
          <p:cNvPr id="84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3515C5-A639-44EB-BB04-70BC9C6AFBFA}" type="slidenum">
              <a:rPr lang="en-US"/>
              <a:pPr/>
              <a:t>21</a:t>
            </a:fld>
            <a:endParaRPr lang="en-US"/>
          </a:p>
        </p:txBody>
      </p:sp>
      <p:sp>
        <p:nvSpPr>
          <p:cNvPr id="85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60F563-682A-4069-A2C5-2DE6462A38C3}" type="slidenum">
              <a:rPr lang="en-US"/>
              <a:pPr/>
              <a:t>22</a:t>
            </a:fld>
            <a:endParaRPr lang="en-US"/>
          </a:p>
        </p:txBody>
      </p:sp>
      <p:sp>
        <p:nvSpPr>
          <p:cNvPr id="85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C65521-76C2-4AD6-9398-E1D78324F248}" type="slidenum">
              <a:rPr lang="en-US"/>
              <a:pPr/>
              <a:t>23</a:t>
            </a:fld>
            <a:endParaRPr lang="en-US"/>
          </a:p>
        </p:txBody>
      </p:sp>
      <p:sp>
        <p:nvSpPr>
          <p:cNvPr id="85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4067B6-8FDC-40CE-B117-B14D761DBB1E}" type="slidenum">
              <a:rPr lang="en-US"/>
              <a:pPr/>
              <a:t>24</a:t>
            </a:fld>
            <a:endParaRPr lang="en-US"/>
          </a:p>
        </p:txBody>
      </p:sp>
      <p:sp>
        <p:nvSpPr>
          <p:cNvPr id="85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40D712-D927-4146-9E68-F34CE929A8D9}" type="slidenum">
              <a:rPr lang="en-US"/>
              <a:pPr/>
              <a:t>25</a:t>
            </a:fld>
            <a:endParaRPr lang="en-US"/>
          </a:p>
        </p:txBody>
      </p:sp>
      <p:sp>
        <p:nvSpPr>
          <p:cNvPr id="86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A72697-6458-45DA-9B8D-9E89906660AA}" type="slidenum">
              <a:rPr lang="en-US"/>
              <a:pPr/>
              <a:t>26</a:t>
            </a:fld>
            <a:endParaRPr lang="en-US"/>
          </a:p>
        </p:txBody>
      </p:sp>
      <p:sp>
        <p:nvSpPr>
          <p:cNvPr id="86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CEA375-9256-4006-8F1D-B2F2081C4255}" type="slidenum">
              <a:rPr lang="en-US"/>
              <a:pPr/>
              <a:t>27</a:t>
            </a:fld>
            <a:endParaRPr lang="en-US"/>
          </a:p>
        </p:txBody>
      </p:sp>
      <p:sp>
        <p:nvSpPr>
          <p:cNvPr id="86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1CF741-3006-4644-A3A5-F77C6BDE7470}" type="slidenum">
              <a:rPr lang="en-US"/>
              <a:pPr/>
              <a:t>28</a:t>
            </a:fld>
            <a:endParaRPr lang="en-US"/>
          </a:p>
        </p:txBody>
      </p:sp>
      <p:sp>
        <p:nvSpPr>
          <p:cNvPr id="86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7723E9-4CC7-42E9-9EC5-BE9E198B13E3}" type="slidenum">
              <a:rPr lang="en-US"/>
              <a:pPr/>
              <a:t>29</a:t>
            </a:fld>
            <a:endParaRPr lang="en-US"/>
          </a:p>
        </p:txBody>
      </p:sp>
      <p:sp>
        <p:nvSpPr>
          <p:cNvPr id="86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3A5829-DADE-4346-AD41-3C88B305CEE2}" type="slidenum">
              <a:rPr lang="en-US"/>
              <a:pPr/>
              <a:t>3</a:t>
            </a:fld>
            <a:endParaRPr lang="en-US"/>
          </a:p>
        </p:txBody>
      </p:sp>
      <p:sp>
        <p:nvSpPr>
          <p:cNvPr id="81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E54E7B-5F67-486B-BD54-22E61C33BBF7}" type="slidenum">
              <a:rPr lang="en-US"/>
              <a:pPr/>
              <a:t>30</a:t>
            </a:fld>
            <a:endParaRPr lang="en-US"/>
          </a:p>
        </p:txBody>
      </p:sp>
      <p:sp>
        <p:nvSpPr>
          <p:cNvPr id="87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86CBA2-057E-4F54-BF0C-E4FD67D683B1}" type="slidenum">
              <a:rPr lang="en-US"/>
              <a:pPr/>
              <a:t>31</a:t>
            </a:fld>
            <a:endParaRPr lang="en-US"/>
          </a:p>
        </p:txBody>
      </p:sp>
      <p:sp>
        <p:nvSpPr>
          <p:cNvPr id="87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A9DC96-AEDA-4901-8DE1-31CED27BB704}" type="slidenum">
              <a:rPr lang="en-US"/>
              <a:pPr/>
              <a:t>32</a:t>
            </a:fld>
            <a:endParaRPr lang="en-US"/>
          </a:p>
        </p:txBody>
      </p:sp>
      <p:sp>
        <p:nvSpPr>
          <p:cNvPr id="87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8E4C40-2F76-4258-8458-6791421EEC56}" type="slidenum">
              <a:rPr lang="en-US"/>
              <a:pPr/>
              <a:t>33</a:t>
            </a:fld>
            <a:endParaRPr lang="en-US"/>
          </a:p>
        </p:txBody>
      </p:sp>
      <p:sp>
        <p:nvSpPr>
          <p:cNvPr id="87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2BF54E-FD66-43E7-97B3-30542C9ADE2A}" type="slidenum">
              <a:rPr lang="en-US"/>
              <a:pPr/>
              <a:t>4</a:t>
            </a:fld>
            <a:endParaRPr lang="en-US"/>
          </a:p>
        </p:txBody>
      </p:sp>
      <p:sp>
        <p:nvSpPr>
          <p:cNvPr id="81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5D2B47-4090-4DB5-84A6-8647A837AF49}" type="slidenum">
              <a:rPr lang="en-US"/>
              <a:pPr/>
              <a:t>5</a:t>
            </a:fld>
            <a:endParaRPr lang="en-US"/>
          </a:p>
        </p:txBody>
      </p:sp>
      <p:sp>
        <p:nvSpPr>
          <p:cNvPr id="81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646F02-4113-458F-AA76-64403E4BCC2B}" type="slidenum">
              <a:rPr lang="en-US"/>
              <a:pPr/>
              <a:t>6</a:t>
            </a:fld>
            <a:endParaRPr lang="en-US"/>
          </a:p>
        </p:txBody>
      </p:sp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842CF4-B498-4C2D-9BBA-F65E12A1FF0B}" type="slidenum">
              <a:rPr lang="en-US"/>
              <a:pPr/>
              <a:t>7</a:t>
            </a:fld>
            <a:endParaRPr lang="en-US"/>
          </a:p>
        </p:txBody>
      </p:sp>
      <p:sp>
        <p:nvSpPr>
          <p:cNvPr id="82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78264F-6326-4CAF-8560-9FA80BCDE09D}" type="slidenum">
              <a:rPr lang="en-US"/>
              <a:pPr/>
              <a:t>8</a:t>
            </a:fld>
            <a:endParaRPr lang="en-US"/>
          </a:p>
        </p:txBody>
      </p:sp>
      <p:sp>
        <p:nvSpPr>
          <p:cNvPr id="82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B28330-C406-43AC-A91B-A16F45E655E7}" type="slidenum">
              <a:rPr lang="en-US"/>
              <a:pPr/>
              <a:t>9</a:t>
            </a:fld>
            <a:endParaRPr lang="en-US"/>
          </a:p>
        </p:txBody>
      </p:sp>
      <p:sp>
        <p:nvSpPr>
          <p:cNvPr id="82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B9D95-62A5-4776-BB45-AAF73FE688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419C3-1BA4-450E-AF33-E97F78973E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8F805-C09E-4241-A142-34305A0BCD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860800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A75D4B7B-261A-4053-A046-68802A000D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A6759-0C24-43AA-9890-423EDD3164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BB0CE-4337-4164-9D2E-4DF738008A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B5CFB-A8EB-410C-BE83-F369309C71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A9BCE8-5F8F-48B5-9551-C7540BD3D2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DFA571-11D1-41F0-9738-621DB29435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95D1F-EF87-484D-B6CD-3AB676FCB2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5D715-26D8-41C4-92A6-E49938ECF7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3AAB8-2C18-4C5D-A61D-3C7CA6A2AC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860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EE97AD9-1047-44F7-8194-FE2E9DBB033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 sz="3600"/>
              <a:t>ПРИМЕНА ИТ У СТОМАТОЛОГИЈИ</a:t>
            </a:r>
            <a:endParaRPr lang="en-US" sz="360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807804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Назив предмета:</a:t>
            </a:r>
            <a:r>
              <a:rPr lang="sr-Latn-CS" sz="1400" b="1"/>
              <a:t>  	</a:t>
            </a:r>
            <a:r>
              <a:rPr lang="sr-Cyrl-CS" sz="1400" b="1"/>
              <a:t>ИНФОРМАТИКА</a:t>
            </a:r>
            <a:r>
              <a:rPr lang="sr-Latn-CS" sz="1400" b="1"/>
              <a:t> 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Предавање бр. 15</a:t>
            </a:r>
            <a:r>
              <a:rPr lang="sr-Latn-CS" sz="1400" b="1"/>
              <a:t> 	</a:t>
            </a:r>
            <a:r>
              <a:rPr lang="sr-Cyrl-CS" sz="1400" b="1"/>
              <a:t>Час</a:t>
            </a:r>
            <a:r>
              <a:rPr lang="sr-Latn-CS" sz="1400" b="1"/>
              <a:t>: 0</a:t>
            </a:r>
            <a:r>
              <a:rPr lang="sr-Cyrl-CS" sz="1400" b="1"/>
              <a:t>1 и 02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Наставна јединица: 	</a:t>
            </a:r>
            <a:r>
              <a:rPr lang="ru-RU" sz="1400" b="1"/>
              <a:t>Примена информационих технологија у стоматологији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Тематске јединице: 	</a:t>
            </a:r>
            <a:r>
              <a:rPr lang="ru-RU" sz="1400" b="1"/>
              <a:t>Здравствени   информациони  систем. Стоматолошка  </a:t>
            </a:r>
            <a:r>
              <a:rPr lang="sr-Latn-CS" sz="1400" b="1"/>
              <a:t>		</a:t>
            </a:r>
            <a:r>
              <a:rPr lang="sr-Latn-CS" sz="1400" b="1" smtClean="0"/>
              <a:t>	</a:t>
            </a:r>
            <a:r>
              <a:rPr lang="ru-RU" sz="1400" b="1" smtClean="0"/>
              <a:t>информатика</a:t>
            </a:r>
            <a:r>
              <a:rPr lang="ru-RU" sz="1400" b="1"/>
              <a:t>. Софтвери  за  вођење стоматолошких  </a:t>
            </a:r>
            <a:r>
              <a:rPr lang="sr-Latn-CS" sz="1400" b="1"/>
              <a:t>		</a:t>
            </a:r>
            <a:r>
              <a:rPr lang="sr-Latn-CS" sz="1400" b="1" smtClean="0"/>
              <a:t>	</a:t>
            </a:r>
            <a:r>
              <a:rPr lang="ru-RU" sz="1400" b="1" smtClean="0"/>
              <a:t>ординација</a:t>
            </a:r>
            <a:r>
              <a:rPr lang="ru-RU" sz="1400" b="1"/>
              <a:t>.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/>
              <a:t>Припремио</a:t>
            </a:r>
            <a:r>
              <a:rPr lang="sr-Latn-CS" sz="1400"/>
              <a:t>: 	</a:t>
            </a:r>
            <a:r>
              <a:rPr lang="sr-Cyrl-CS" sz="1400" b="1" i="1"/>
              <a:t>Проф.</a:t>
            </a:r>
            <a:r>
              <a:rPr lang="sr-Latn-CS" sz="1400" b="1" i="1"/>
              <a:t> др Небојша Здравковић</a:t>
            </a:r>
            <a:endParaRPr lang="en-US" sz="1400" b="1" i="1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7618942" cy="142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/>
              <a:t>Copyright © </a:t>
            </a:r>
            <a:r>
              <a:rPr lang="ru-RU" sz="1000" smtClean="0"/>
              <a:t>201</a:t>
            </a:r>
            <a:r>
              <a:rPr lang="sr-Latn-RS" sz="1000" smtClean="0"/>
              <a:t>6</a:t>
            </a:r>
            <a:r>
              <a:rPr lang="ru-RU" sz="1000" smtClean="0"/>
              <a:t> </a:t>
            </a:r>
            <a:r>
              <a:rPr lang="ru-RU" sz="1000"/>
              <a:t>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F9C3E-6612-4DA9-89AF-F0F61694A0F3}" type="slidenum">
              <a:rPr lang="en-US"/>
              <a:pPr/>
              <a:t>10</a:t>
            </a:fld>
            <a:endParaRPr lang="en-US"/>
          </a:p>
        </p:txBody>
      </p:sp>
      <p:sp>
        <p:nvSpPr>
          <p:cNvPr id="82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/>
              <a:t>Компјутерски приказ пре уградње имплантата</a:t>
            </a:r>
            <a:r>
              <a:rPr lang="sr-Latn-CS" sz="3600"/>
              <a:t> </a:t>
            </a:r>
          </a:p>
        </p:txBody>
      </p:sp>
      <p:sp>
        <p:nvSpPr>
          <p:cNvPr id="82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28420" name="Picture 4" descr="vodimp3"/>
          <p:cNvPicPr>
            <a:picLocks noChangeAspect="1" noChangeArrowheads="1"/>
          </p:cNvPicPr>
          <p:nvPr/>
        </p:nvPicPr>
        <p:blipFill>
          <a:blip r:embed="rId3" cstate="print"/>
          <a:srcRect b="24516"/>
          <a:stretch>
            <a:fillRect/>
          </a:stretch>
        </p:blipFill>
        <p:spPr bwMode="auto">
          <a:xfrm>
            <a:off x="601663" y="1422400"/>
            <a:ext cx="8093075" cy="488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C3B2-9596-42A4-AE70-09500701367C}" type="slidenum">
              <a:rPr lang="en-US"/>
              <a:pPr/>
              <a:t>11</a:t>
            </a:fld>
            <a:endParaRPr lang="en-US"/>
          </a:p>
        </p:txBody>
      </p:sp>
      <p:sp>
        <p:nvSpPr>
          <p:cNvPr id="83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Софтвери </a:t>
            </a:r>
            <a:r>
              <a:rPr lang="sr-Cyrl-CS" sz="3200"/>
              <a:t>з</a:t>
            </a:r>
            <a:r>
              <a:rPr lang="en-US" sz="3200"/>
              <a:t>а вођење стоматолошких ординација </a:t>
            </a:r>
            <a:r>
              <a:rPr lang="sr-Cyrl-CS" sz="3200"/>
              <a:t>- </a:t>
            </a:r>
            <a:r>
              <a:rPr lang="ru-RU" sz="3200"/>
              <a:t>Асистент 4</a:t>
            </a:r>
            <a:endParaRPr lang="sr-Latn-CS" sz="3200"/>
          </a:p>
        </p:txBody>
      </p:sp>
      <p:sp>
        <p:nvSpPr>
          <p:cNvPr id="83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Сви информациони системи су израђени тако</a:t>
            </a:r>
          </a:p>
          <a:p>
            <a:pPr lvl="1">
              <a:lnSpc>
                <a:spcPct val="90000"/>
              </a:lnSpc>
            </a:pPr>
            <a:r>
              <a:rPr lang="ru-RU"/>
              <a:t>да својим функцијама подржавају потребе рада стоматолошких ординација и клиника</a:t>
            </a:r>
          </a:p>
          <a:p>
            <a:pPr>
              <a:lnSpc>
                <a:spcPct val="90000"/>
              </a:lnSpc>
            </a:pPr>
            <a:r>
              <a:rPr lang="ru-RU" b="1"/>
              <a:t>Асистент 4 </a:t>
            </a:r>
            <a:r>
              <a:rPr lang="ru-RU"/>
              <a:t>је кориснички оријентисан софтвер који у потпуности користи све карактеристике модерних </a:t>
            </a:r>
            <a:r>
              <a:rPr lang="en-US" i="1"/>
              <a:t>Windows</a:t>
            </a:r>
            <a:r>
              <a:rPr lang="sr-Cyrl-CS" i="1"/>
              <a:t> ОС</a:t>
            </a:r>
            <a:endParaRPr lang="ru-RU"/>
          </a:p>
          <a:p>
            <a:pPr lvl="1">
              <a:lnSpc>
                <a:spcPct val="90000"/>
              </a:lnSpc>
            </a:pPr>
            <a:r>
              <a:rPr lang="ru-RU"/>
              <a:t>омогућава флексибилну расподелу између лекара и асистента зависно од динамике рада у ординацији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B4C06-9B50-4D28-9508-16313C75DF41}" type="slidenum">
              <a:rPr lang="en-US"/>
              <a:pPr/>
              <a:t>12</a:t>
            </a:fld>
            <a:endParaRPr lang="en-US"/>
          </a:p>
        </p:txBody>
      </p:sp>
      <p:sp>
        <p:nvSpPr>
          <p:cNvPr id="83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/>
              <a:t>Приказ улаза у систем корисника и покретање система</a:t>
            </a:r>
            <a:r>
              <a:rPr lang="sr-Latn-CS" sz="3600"/>
              <a:t> </a:t>
            </a:r>
          </a:p>
        </p:txBody>
      </p:sp>
      <p:sp>
        <p:nvSpPr>
          <p:cNvPr id="83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325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6863" y="1449388"/>
            <a:ext cx="5667375" cy="487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F445C-9F2A-497B-B128-6B23911A3120}" type="slidenum">
              <a:rPr lang="en-US"/>
              <a:pPr/>
              <a:t>13</a:t>
            </a:fld>
            <a:endParaRPr lang="en-US"/>
          </a:p>
        </p:txBody>
      </p:sp>
      <p:sp>
        <p:nvSpPr>
          <p:cNvPr id="83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/>
              <a:t>Приказ радног налога за зубну технику</a:t>
            </a:r>
            <a:endParaRPr lang="sr-Latn-CS" sz="3600"/>
          </a:p>
        </p:txBody>
      </p:sp>
      <p:sp>
        <p:nvSpPr>
          <p:cNvPr id="83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34564" name="Picture 4"/>
          <p:cNvPicPr>
            <a:picLocks noChangeAspect="1" noChangeArrowheads="1"/>
          </p:cNvPicPr>
          <p:nvPr/>
        </p:nvPicPr>
        <p:blipFill>
          <a:blip r:embed="rId3" cstate="print"/>
          <a:srcRect b="5002"/>
          <a:stretch>
            <a:fillRect/>
          </a:stretch>
        </p:blipFill>
        <p:spPr bwMode="auto">
          <a:xfrm>
            <a:off x="217488" y="1384300"/>
            <a:ext cx="8609012" cy="494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AFB35-D486-4670-81B8-EB08D850FDB4}" type="slidenum">
              <a:rPr lang="en-US"/>
              <a:pPr/>
              <a:t>14</a:t>
            </a:fld>
            <a:endParaRPr lang="en-US"/>
          </a:p>
        </p:txBody>
      </p:sp>
      <p:sp>
        <p:nvSpPr>
          <p:cNvPr id="83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Приказ картотеке пацијената</a:t>
            </a:r>
            <a:r>
              <a:rPr lang="sr-Latn-CS"/>
              <a:t> </a:t>
            </a:r>
          </a:p>
        </p:txBody>
      </p:sp>
      <p:sp>
        <p:nvSpPr>
          <p:cNvPr id="83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366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9050" y="1398588"/>
            <a:ext cx="6376988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39841-0EBB-4FE3-B332-1FB450232BC0}" type="slidenum">
              <a:rPr lang="en-US"/>
              <a:pPr/>
              <a:t>15</a:t>
            </a:fld>
            <a:endParaRPr lang="en-US"/>
          </a:p>
        </p:txBody>
      </p:sp>
      <p:sp>
        <p:nvSpPr>
          <p:cNvPr id="83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/>
              <a:t>Приказ статуса и извршених радова пацијената</a:t>
            </a:r>
            <a:r>
              <a:rPr lang="sr-Latn-CS" sz="3600"/>
              <a:t> </a:t>
            </a:r>
          </a:p>
        </p:txBody>
      </p:sp>
      <p:sp>
        <p:nvSpPr>
          <p:cNvPr id="83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38661" name="Picture 5"/>
          <p:cNvPicPr>
            <a:picLocks noChangeAspect="1" noChangeArrowheads="1"/>
          </p:cNvPicPr>
          <p:nvPr/>
        </p:nvPicPr>
        <p:blipFill>
          <a:blip r:embed="rId3" cstate="print"/>
          <a:srcRect b="8249"/>
          <a:stretch>
            <a:fillRect/>
          </a:stretch>
        </p:blipFill>
        <p:spPr bwMode="auto">
          <a:xfrm>
            <a:off x="1162050" y="1347788"/>
            <a:ext cx="7065963" cy="504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F15EC-E4F4-4DE2-8DB6-EA9143AB1112}" type="slidenum">
              <a:rPr lang="en-US"/>
              <a:pPr/>
              <a:t>16</a:t>
            </a:fld>
            <a:endParaRPr lang="en-US"/>
          </a:p>
        </p:txBody>
      </p:sp>
      <p:sp>
        <p:nvSpPr>
          <p:cNvPr id="84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/>
              <a:t>Електронски картон пацијента</a:t>
            </a:r>
            <a:r>
              <a:rPr lang="sr-Latn-CS" sz="3600"/>
              <a:t> </a:t>
            </a:r>
          </a:p>
        </p:txBody>
      </p:sp>
      <p:sp>
        <p:nvSpPr>
          <p:cNvPr id="84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40708" name="Picture 4"/>
          <p:cNvPicPr>
            <a:picLocks noChangeAspect="1" noChangeArrowheads="1"/>
          </p:cNvPicPr>
          <p:nvPr/>
        </p:nvPicPr>
        <p:blipFill>
          <a:blip r:embed="rId3" cstate="print"/>
          <a:srcRect b="15973"/>
          <a:stretch>
            <a:fillRect/>
          </a:stretch>
        </p:blipFill>
        <p:spPr bwMode="auto">
          <a:xfrm>
            <a:off x="285750" y="1662113"/>
            <a:ext cx="8558213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82418-5BF3-4927-AF90-5AD51D407420}" type="slidenum">
              <a:rPr lang="en-US"/>
              <a:pPr/>
              <a:t>17</a:t>
            </a:fld>
            <a:endParaRPr lang="en-US"/>
          </a:p>
        </p:txBody>
      </p:sp>
      <p:sp>
        <p:nvSpPr>
          <p:cNvPr id="84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Форма обрасца за заказивање пацијената</a:t>
            </a:r>
            <a:r>
              <a:rPr lang="sr-Latn-CS" sz="3600"/>
              <a:t> </a:t>
            </a:r>
          </a:p>
        </p:txBody>
      </p:sp>
      <p:sp>
        <p:nvSpPr>
          <p:cNvPr id="84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427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850" y="1397000"/>
            <a:ext cx="7172325" cy="495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8A3FE-F622-4D12-B397-DDBD4DA2103D}" type="slidenum">
              <a:rPr lang="en-US"/>
              <a:pPr/>
              <a:t>18</a:t>
            </a:fld>
            <a:endParaRPr lang="en-US"/>
          </a:p>
        </p:txBody>
      </p:sp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/>
              <a:t>Приказ шифрарника за унос извршених услуга</a:t>
            </a:r>
            <a:r>
              <a:rPr lang="sr-Latn-CS" sz="3600"/>
              <a:t> </a:t>
            </a:r>
          </a:p>
        </p:txBody>
      </p:sp>
      <p:sp>
        <p:nvSpPr>
          <p:cNvPr id="84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448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1288" y="1474788"/>
            <a:ext cx="6234112" cy="481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98C52-5167-4E4E-A981-78E8780692B3}" type="slidenum">
              <a:rPr lang="en-US"/>
              <a:pPr/>
              <a:t>19</a:t>
            </a:fld>
            <a:endParaRPr lang="en-US"/>
          </a:p>
        </p:txBody>
      </p:sp>
      <p:sp>
        <p:nvSpPr>
          <p:cNvPr id="84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/>
              <a:t>Приказ свих услуга у ординацији</a:t>
            </a:r>
            <a:r>
              <a:rPr lang="sr-Latn-CS" sz="3600"/>
              <a:t> </a:t>
            </a:r>
          </a:p>
        </p:txBody>
      </p:sp>
      <p:sp>
        <p:nvSpPr>
          <p:cNvPr id="84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468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" y="1731963"/>
            <a:ext cx="867092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0A42C-6002-4191-BB8B-F50AA3B84E8B}" type="slidenum">
              <a:rPr lang="en-US"/>
              <a:pPr/>
              <a:t>2</a:t>
            </a:fld>
            <a:endParaRPr lang="en-US"/>
          </a:p>
        </p:txBody>
      </p:sp>
      <p:sp>
        <p:nvSpPr>
          <p:cNvPr id="81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Уводна разматрања</a:t>
            </a:r>
            <a:endParaRPr lang="sr-Latn-CS"/>
          </a:p>
        </p:txBody>
      </p:sp>
      <p:sp>
        <p:nvSpPr>
          <p:cNvPr id="81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ru-RU" sz="2800"/>
              <a:t>Употреба рачунара и информационих технологија у медицини </a:t>
            </a:r>
          </a:p>
          <a:p>
            <a:pPr lvl="1">
              <a:lnSpc>
                <a:spcPct val="85000"/>
              </a:lnSpc>
            </a:pPr>
            <a:r>
              <a:rPr lang="ru-RU" sz="2400"/>
              <a:t>доприноси унапређену рада у струци о било којој области да се ради</a:t>
            </a:r>
          </a:p>
          <a:p>
            <a:pPr>
              <a:lnSpc>
                <a:spcPct val="85000"/>
              </a:lnSpc>
            </a:pPr>
            <a:r>
              <a:rPr lang="ru-RU" sz="2800"/>
              <a:t>У првом контакту са пацијентом при узимању како личних података, тако и података који нас воде ка исправној дијагнози и терапији, </a:t>
            </a:r>
            <a:endParaRPr lang="sr-Latn-CS" sz="2800"/>
          </a:p>
          <a:p>
            <a:pPr lvl="1">
              <a:lnSpc>
                <a:spcPct val="85000"/>
              </a:lnSpc>
            </a:pPr>
            <a:r>
              <a:rPr lang="ru-RU" sz="2400"/>
              <a:t>указала се потреба за адекватним архивирањем свих података као и за поновним проналажењем истих приликом нових посета</a:t>
            </a:r>
          </a:p>
          <a:p>
            <a:pPr>
              <a:lnSpc>
                <a:spcPct val="85000"/>
              </a:lnSpc>
            </a:pPr>
            <a:r>
              <a:rPr lang="ru-RU" sz="2800"/>
              <a:t>Ти проблеми су решени увођењем </a:t>
            </a:r>
            <a:r>
              <a:rPr lang="ru-RU" sz="2800" b="1"/>
              <a:t>електронских картона </a:t>
            </a:r>
            <a:r>
              <a:rPr lang="ru-RU" sz="2800"/>
              <a:t>пацијената</a:t>
            </a:r>
            <a:endParaRPr lang="sr-Latn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433C9-43FB-484E-ABA6-B8E6203C65C8}" type="slidenum">
              <a:rPr lang="en-US"/>
              <a:pPr/>
              <a:t>20</a:t>
            </a:fld>
            <a:endParaRPr lang="en-US"/>
          </a:p>
        </p:txBody>
      </p:sp>
      <p:sp>
        <p:nvSpPr>
          <p:cNvPr id="84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/>
              <a:t>Приказ могућности измене детаља на слици</a:t>
            </a:r>
            <a:r>
              <a:rPr lang="sr-Latn-CS" sz="3600"/>
              <a:t> </a:t>
            </a:r>
          </a:p>
        </p:txBody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48900" name="Picture 4"/>
          <p:cNvPicPr>
            <a:picLocks noChangeAspect="1" noChangeArrowheads="1"/>
          </p:cNvPicPr>
          <p:nvPr/>
        </p:nvPicPr>
        <p:blipFill>
          <a:blip r:embed="rId3" cstate="print"/>
          <a:srcRect b="27127"/>
          <a:stretch>
            <a:fillRect/>
          </a:stretch>
        </p:blipFill>
        <p:spPr bwMode="auto">
          <a:xfrm>
            <a:off x="755650" y="1436688"/>
            <a:ext cx="7334250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8C5B7-37E3-4D4D-84DA-CE8D716897E3}" type="slidenum">
              <a:rPr lang="en-US"/>
              <a:pPr/>
              <a:t>21</a:t>
            </a:fld>
            <a:endParaRPr lang="en-US"/>
          </a:p>
        </p:txBody>
      </p:sp>
      <p:sp>
        <p:nvSpPr>
          <p:cNvPr id="85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/>
              <a:t>Приказ отварања на жељеном месту</a:t>
            </a:r>
            <a:r>
              <a:rPr lang="sr-Latn-CS" sz="3600"/>
              <a:t> </a:t>
            </a:r>
          </a:p>
        </p:txBody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509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5663" y="1436688"/>
            <a:ext cx="7637462" cy="486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99565-7ED9-4395-AA7B-B59B7C955C86}" type="slidenum">
              <a:rPr lang="en-US"/>
              <a:pPr/>
              <a:t>22</a:t>
            </a:fld>
            <a:endParaRPr lang="en-US"/>
          </a:p>
        </p:txBody>
      </p:sp>
      <p:sp>
        <p:nvSpPr>
          <p:cNvPr id="85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/>
              <a:t>Прозор за одабир одговарајуће слике</a:t>
            </a:r>
            <a:r>
              <a:rPr lang="sr-Latn-CS" sz="3600"/>
              <a:t> </a:t>
            </a:r>
          </a:p>
        </p:txBody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52996" name="Picture 4"/>
          <p:cNvPicPr>
            <a:picLocks noChangeAspect="1" noChangeArrowheads="1"/>
          </p:cNvPicPr>
          <p:nvPr/>
        </p:nvPicPr>
        <p:blipFill>
          <a:blip r:embed="rId3" cstate="print"/>
          <a:srcRect t="17772" b="5846"/>
          <a:stretch>
            <a:fillRect/>
          </a:stretch>
        </p:blipFill>
        <p:spPr bwMode="auto">
          <a:xfrm>
            <a:off x="184150" y="1841500"/>
            <a:ext cx="8896350" cy="365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967B-004B-48D7-881B-D236EE79F713}" type="slidenum">
              <a:rPr lang="en-US"/>
              <a:pPr/>
              <a:t>23</a:t>
            </a:fld>
            <a:endParaRPr lang="en-US"/>
          </a:p>
        </p:txBody>
      </p:sp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/>
              <a:t>Могућност употребе друге боје из палете</a:t>
            </a:r>
            <a:r>
              <a:rPr lang="sr-Latn-CS" sz="3600"/>
              <a:t> </a:t>
            </a:r>
          </a:p>
        </p:txBody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550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50" y="1550988"/>
            <a:ext cx="890905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9BE33-9594-4210-895D-FA6EE04C78B1}" type="slidenum">
              <a:rPr lang="en-US"/>
              <a:pPr/>
              <a:t>24</a:t>
            </a:fld>
            <a:endParaRPr lang="en-US"/>
          </a:p>
        </p:txBody>
      </p:sp>
      <p:sp>
        <p:nvSpPr>
          <p:cNvPr id="85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/>
              <a:t>Оригиналан снимак без “бојења”</a:t>
            </a:r>
            <a:r>
              <a:rPr lang="sr-Latn-CS" sz="3600"/>
              <a:t> </a:t>
            </a:r>
          </a:p>
        </p:txBody>
      </p:sp>
      <p:sp>
        <p:nvSpPr>
          <p:cNvPr id="85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570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038" y="1436688"/>
            <a:ext cx="8869362" cy="490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DB36-5617-4FE6-896D-49260C9E334B}" type="slidenum">
              <a:rPr lang="en-US"/>
              <a:pPr/>
              <a:t>25</a:t>
            </a:fld>
            <a:endParaRPr lang="en-US"/>
          </a:p>
        </p:txBody>
      </p:sp>
      <p:sp>
        <p:nvSpPr>
          <p:cNvPr id="85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Графички приказ финансија</a:t>
            </a:r>
            <a:r>
              <a:rPr lang="sr-Latn-CS"/>
              <a:t> </a:t>
            </a:r>
          </a:p>
        </p:txBody>
      </p:sp>
      <p:sp>
        <p:nvSpPr>
          <p:cNvPr id="85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591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8763" y="1400175"/>
            <a:ext cx="6181725" cy="501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83790-2C24-4422-A5C2-B1D5BAD20BEC}" type="slidenum">
              <a:rPr lang="en-US"/>
              <a:pPr/>
              <a:t>26</a:t>
            </a:fld>
            <a:endParaRPr lang="en-US"/>
          </a:p>
        </p:txBody>
      </p:sp>
      <p:sp>
        <p:nvSpPr>
          <p:cNvPr id="86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Приказ ценовника услуга</a:t>
            </a:r>
            <a:r>
              <a:rPr lang="sr-Latn-CS"/>
              <a:t> 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611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863" y="1436688"/>
            <a:ext cx="8529637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D912-C3E2-44BA-99AC-DEBCF884D6E8}" type="slidenum">
              <a:rPr lang="en-US"/>
              <a:pPr/>
              <a:t>27</a:t>
            </a:fld>
            <a:endParaRPr lang="en-US"/>
          </a:p>
        </p:txBody>
      </p:sp>
      <p:sp>
        <p:nvSpPr>
          <p:cNvPr id="86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Прозор за СМС пацијента</a:t>
            </a:r>
            <a:r>
              <a:rPr lang="sr-Latn-CS"/>
              <a:t> </a:t>
            </a:r>
          </a:p>
        </p:txBody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632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6550" y="1476375"/>
            <a:ext cx="572135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7F57-9EB9-4FB2-9A78-A20296A5A092}" type="slidenum">
              <a:rPr lang="en-US"/>
              <a:pPr/>
              <a:t>28</a:t>
            </a:fld>
            <a:endParaRPr lang="en-US"/>
          </a:p>
        </p:txBody>
      </p:sp>
      <p:sp>
        <p:nvSpPr>
          <p:cNvPr id="86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</a:t>
            </a:r>
            <a:r>
              <a:rPr lang="ru-RU" i="1"/>
              <a:t>Шаблон за СМС поруке</a:t>
            </a:r>
            <a:r>
              <a:rPr lang="sr-Latn-CS"/>
              <a:t> </a:t>
            </a:r>
          </a:p>
        </p:txBody>
      </p:sp>
      <p:sp>
        <p:nvSpPr>
          <p:cNvPr id="86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65284" name="Picture 4"/>
          <p:cNvPicPr>
            <a:picLocks noChangeAspect="1" noChangeArrowheads="1"/>
          </p:cNvPicPr>
          <p:nvPr/>
        </p:nvPicPr>
        <p:blipFill>
          <a:blip r:embed="rId3" cstate="print"/>
          <a:srcRect t="3773" b="6912"/>
          <a:stretch>
            <a:fillRect/>
          </a:stretch>
        </p:blipFill>
        <p:spPr bwMode="auto">
          <a:xfrm>
            <a:off x="627063" y="1436688"/>
            <a:ext cx="7991475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DF2B-CC45-4D07-B621-83540CC8D6F9}" type="slidenum">
              <a:rPr lang="en-US"/>
              <a:pPr/>
              <a:t>29</a:t>
            </a:fld>
            <a:endParaRPr lang="en-US"/>
          </a:p>
        </p:txBody>
      </p:sp>
      <p:sp>
        <p:nvSpPr>
          <p:cNvPr id="86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 </a:t>
            </a:r>
            <a:r>
              <a:rPr lang="ru-RU" sz="3600" i="1"/>
              <a:t>Приказ радног времена и шаблона заказивања</a:t>
            </a:r>
            <a:r>
              <a:rPr lang="sr-Latn-CS" sz="3600"/>
              <a:t> </a:t>
            </a:r>
          </a:p>
        </p:txBody>
      </p:sp>
      <p:sp>
        <p:nvSpPr>
          <p:cNvPr id="86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6733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8013" y="1382713"/>
            <a:ext cx="5411787" cy="4217987"/>
          </a:xfrm>
          <a:prstGeom prst="rect">
            <a:avLst/>
          </a:prstGeom>
          <a:noFill/>
        </p:spPr>
      </p:pic>
      <p:pic>
        <p:nvPicPr>
          <p:cNvPr id="86733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825" y="5651500"/>
            <a:ext cx="8435975" cy="346075"/>
          </a:xfrm>
          <a:prstGeom prst="rect">
            <a:avLst/>
          </a:prstGeom>
          <a:noFill/>
        </p:spPr>
      </p:pic>
      <p:pic>
        <p:nvPicPr>
          <p:cNvPr id="86733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95588" y="6088063"/>
            <a:ext cx="3414712" cy="314325"/>
          </a:xfrm>
          <a:prstGeom prst="rect">
            <a:avLst/>
          </a:prstGeom>
          <a:noFill/>
        </p:spPr>
      </p:pic>
      <p:sp>
        <p:nvSpPr>
          <p:cNvPr id="867335" name="Rectangle 7"/>
          <p:cNvSpPr>
            <a:spLocks noChangeArrowheads="1"/>
          </p:cNvSpPr>
          <p:nvPr/>
        </p:nvSpPr>
        <p:spPr bwMode="auto">
          <a:xfrm>
            <a:off x="0" y="1304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67337" name="Rectangle 9"/>
          <p:cNvSpPr>
            <a:spLocks noChangeArrowheads="1"/>
          </p:cNvSpPr>
          <p:nvPr/>
        </p:nvSpPr>
        <p:spPr bwMode="auto">
          <a:xfrm>
            <a:off x="0" y="5276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342900" algn="l"/>
                <a:tab pos="1868488" algn="l"/>
              </a:tabLst>
            </a:pPr>
            <a:endParaRPr lang="sr-Latn-CS"/>
          </a:p>
        </p:txBody>
      </p:sp>
      <p:sp>
        <p:nvSpPr>
          <p:cNvPr id="867338" name="Rectangle 10"/>
          <p:cNvSpPr>
            <a:spLocks noChangeArrowheads="1"/>
          </p:cNvSpPr>
          <p:nvPr/>
        </p:nvSpPr>
        <p:spPr bwMode="auto">
          <a:xfrm>
            <a:off x="0" y="5553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342900" algn="l"/>
                <a:tab pos="1868488" algn="l"/>
              </a:tabLst>
            </a:pP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7BC3-4695-453D-91AD-C163C96690A3}" type="slidenum">
              <a:rPr lang="en-US"/>
              <a:pPr/>
              <a:t>3</a:t>
            </a:fld>
            <a:endParaRPr lang="en-US"/>
          </a:p>
        </p:txBody>
      </p:sp>
      <p:sp>
        <p:nvSpPr>
          <p:cNvPr id="81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Асистент 4.0 </a:t>
            </a:r>
            <a:endParaRPr lang="sr-Latn-CS"/>
          </a:p>
        </p:txBody>
      </p:sp>
      <p:sp>
        <p:nvSpPr>
          <p:cNvPr id="81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/>
              <a:t>Примен</a:t>
            </a:r>
            <a:r>
              <a:rPr lang="sr-Latn-CS" sz="2000"/>
              <a:t>a</a:t>
            </a:r>
            <a:r>
              <a:rPr lang="en-US" sz="2000"/>
              <a:t> електронског мултимедијалног картона</a:t>
            </a:r>
            <a:endParaRPr lang="ru-RU" sz="2000"/>
          </a:p>
          <a:p>
            <a:r>
              <a:rPr lang="ru-RU" sz="2000"/>
              <a:t>Приказивање графичких шема за евиденцију радова и статуса</a:t>
            </a:r>
          </a:p>
          <a:p>
            <a:r>
              <a:rPr lang="ru-RU" sz="2000"/>
              <a:t>Графичко приказивање  радног времена и термина</a:t>
            </a:r>
          </a:p>
          <a:p>
            <a:r>
              <a:rPr lang="ru-RU" sz="2000"/>
              <a:t>Приказивање финансијских модула за комплетан увид у финансијско пословање ординације</a:t>
            </a:r>
          </a:p>
          <a:p>
            <a:r>
              <a:rPr lang="ru-RU" sz="2000"/>
              <a:t>Могућност обраде дигиталних слика употребом доступних напредних алата</a:t>
            </a:r>
            <a:endParaRPr lang="en-US" sz="2000"/>
          </a:p>
          <a:p>
            <a:r>
              <a:rPr lang="en-US" sz="2000"/>
              <a:t>СМС и Емаил обавештавања</a:t>
            </a:r>
          </a:p>
          <a:p>
            <a:r>
              <a:rPr lang="en-US" sz="2000"/>
              <a:t>Коришћење планера и подсетника</a:t>
            </a:r>
          </a:p>
          <a:p>
            <a:r>
              <a:rPr lang="en-US" sz="2000"/>
              <a:t>Повазаност са другим системима</a:t>
            </a:r>
          </a:p>
          <a:p>
            <a:r>
              <a:rPr lang="en-US" sz="2000"/>
              <a:t>Едукациј</a:t>
            </a:r>
            <a:r>
              <a:rPr lang="sr-Latn-CS" sz="2000"/>
              <a:t>a</a:t>
            </a:r>
            <a:r>
              <a:rPr lang="en-US" sz="2000"/>
              <a:t> и мотивациј</a:t>
            </a:r>
            <a:r>
              <a:rPr lang="sr-Latn-CS" sz="2000"/>
              <a:t>a</a:t>
            </a:r>
            <a:r>
              <a:rPr lang="en-US" sz="2000"/>
              <a:t> пацијената</a:t>
            </a:r>
          </a:p>
          <a:p>
            <a:r>
              <a:rPr lang="en-US" sz="2000"/>
              <a:t>Штампање разних врста извештаја</a:t>
            </a:r>
          </a:p>
          <a:p>
            <a:r>
              <a:rPr lang="en-US" sz="2000"/>
              <a:t>Евиденциј</a:t>
            </a:r>
            <a:r>
              <a:rPr lang="sr-Latn-CS" sz="2000"/>
              <a:t>a</a:t>
            </a:r>
            <a:r>
              <a:rPr lang="en-US" sz="2000"/>
              <a:t> о запосленима</a:t>
            </a:r>
            <a:endParaRPr lang="sr-Latn-CS" sz="2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4698F-37FC-49FE-8F8F-9ED0F7CFD629}" type="slidenum">
              <a:rPr lang="en-US"/>
              <a:pPr/>
              <a:t>30</a:t>
            </a:fld>
            <a:endParaRPr lang="en-US"/>
          </a:p>
        </p:txBody>
      </p:sp>
      <p:sp>
        <p:nvSpPr>
          <p:cNvPr id="86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Евиденција колега</a:t>
            </a:r>
            <a:endParaRPr lang="sr-Latn-CS"/>
          </a:p>
        </p:txBody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На овом месту можете евидентирати колеге и њихове контакт податке</a:t>
            </a:r>
          </a:p>
          <a:p>
            <a:pPr lvl="1"/>
            <a:r>
              <a:rPr lang="ru-RU"/>
              <a:t>уколико је потребно пацијенту препоручити неког доктора или </a:t>
            </a:r>
          </a:p>
          <a:p>
            <a:pPr lvl="1"/>
            <a:r>
              <a:rPr lang="ru-RU"/>
              <a:t>ако желите да користите неке CRM функционалности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45D5-C966-45A7-AC96-954D6D271B88}" type="slidenum">
              <a:rPr lang="en-US"/>
              <a:pPr/>
              <a:t>31</a:t>
            </a:fld>
            <a:endParaRPr lang="en-US"/>
          </a:p>
        </p:txBody>
      </p:sp>
      <p:sp>
        <p:nvSpPr>
          <p:cNvPr id="87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Документи</a:t>
            </a:r>
            <a:endParaRPr lang="sr-Latn-CS"/>
          </a:p>
        </p:txBody>
      </p:sp>
      <p:sp>
        <p:nvSpPr>
          <p:cNvPr id="87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Део програма који служи за смештање и преглед докумената ординације</a:t>
            </a:r>
          </a:p>
          <a:p>
            <a:r>
              <a:rPr lang="ru-RU"/>
              <a:t>Скоро сви документи се заснивају на </a:t>
            </a:r>
            <a:r>
              <a:rPr lang="en-US" i="1"/>
              <a:t>Microsoft Word</a:t>
            </a:r>
            <a:r>
              <a:rPr lang="ru-RU"/>
              <a:t> документима </a:t>
            </a:r>
          </a:p>
          <a:p>
            <a:pPr lvl="1"/>
            <a:r>
              <a:rPr lang="en-US" i="1"/>
              <a:t>Misrosoft Word</a:t>
            </a:r>
            <a:r>
              <a:rPr lang="ru-RU"/>
              <a:t> је одабран због тога што је највећи број корисника упознат са радом у овом пакету</a:t>
            </a:r>
          </a:p>
          <a:p>
            <a:pPr lvl="1"/>
            <a:r>
              <a:rPr lang="ru-RU"/>
              <a:t>нуди велику слободу у креирању докумената онако како сте замислили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1FE16-D48E-4F13-9552-13708F9D2B60}" type="slidenum">
              <a:rPr lang="en-US"/>
              <a:pPr/>
              <a:t>32</a:t>
            </a:fld>
            <a:endParaRPr lang="en-US"/>
          </a:p>
        </p:txBody>
      </p:sp>
      <p:sp>
        <p:nvSpPr>
          <p:cNvPr id="87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Мотивација и едукација</a:t>
            </a:r>
            <a:endParaRPr lang="sr-Latn-CS"/>
          </a:p>
        </p:txBody>
      </p:sp>
      <p:sp>
        <p:nvSpPr>
          <p:cNvPr id="87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200" b="1" i="1"/>
              <a:t>Едукација </a:t>
            </a:r>
            <a:r>
              <a:rPr lang="ru-RU" sz="2200"/>
              <a:t>представља скуп докумената који представљају објашњења, појашњења и савете који су потребни пацијентима за постизање и одржавање здравља зуба и уста</a:t>
            </a:r>
          </a:p>
          <a:p>
            <a:r>
              <a:rPr lang="ru-RU" sz="2200"/>
              <a:t>Понекад би било добро да пацијент од свог стоматолога добије материјал који би му могао помоћи да се боље едукује и одлучи за одређену процедуру</a:t>
            </a:r>
          </a:p>
          <a:p>
            <a:r>
              <a:rPr lang="ru-RU" sz="2200"/>
              <a:t>Најчешћи примери едукације које стоматолози користе су </a:t>
            </a:r>
          </a:p>
          <a:p>
            <a:pPr lvl="1"/>
            <a:r>
              <a:rPr lang="ru-RU" sz="1800"/>
              <a:t>савети из хигијене (исправно прање зуба, коришћење зубног конца и специјалних четкица), </a:t>
            </a:r>
          </a:p>
          <a:p>
            <a:pPr lvl="1"/>
            <a:r>
              <a:rPr lang="ru-RU" sz="1800"/>
              <a:t>области дечије стоматологије (одржавање хигијене, заливање фисура), </a:t>
            </a:r>
          </a:p>
          <a:p>
            <a:pPr lvl="1"/>
            <a:r>
              <a:rPr lang="ru-RU" sz="1800"/>
              <a:t>едукације из естетске стоматологије (бељење, винири, крунице)</a:t>
            </a:r>
            <a:endParaRPr lang="sr-Latn-CS" sz="1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ED9D7-8B3F-4508-9170-DC4018E18EBD}" type="slidenum">
              <a:rPr lang="en-US"/>
              <a:pPr/>
              <a:t>33</a:t>
            </a:fld>
            <a:endParaRPr lang="en-US"/>
          </a:p>
        </p:txBody>
      </p:sp>
      <p:sp>
        <p:nvSpPr>
          <p:cNvPr id="87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Мотивација и едукација</a:t>
            </a:r>
            <a:endParaRPr lang="sr-Latn-CS"/>
          </a:p>
        </p:txBody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/>
              <a:t>Мотивацију </a:t>
            </a:r>
            <a:r>
              <a:rPr lang="ru-RU" sz="2800"/>
              <a:t>чине објашњења појединих поступака и стоматолошких радова у сврху</a:t>
            </a:r>
          </a:p>
          <a:p>
            <a:pPr lvl="1">
              <a:lnSpc>
                <a:spcPct val="80000"/>
              </a:lnSpc>
            </a:pPr>
            <a:r>
              <a:rPr lang="ru-RU" sz="2400"/>
              <a:t>мотивисања пацијента да </a:t>
            </a:r>
            <a:r>
              <a:rPr lang="en-GB" sz="2400"/>
              <a:t>почне са извршавањем одређене процедуре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en-GB" sz="2800"/>
              <a:t>Ови документи представљају средину између </a:t>
            </a:r>
            <a:r>
              <a:rPr lang="en-GB" sz="2800" b="1" i="1"/>
              <a:t>Планирања </a:t>
            </a:r>
            <a:r>
              <a:rPr lang="en-GB" sz="2800"/>
              <a:t>и </a:t>
            </a:r>
            <a:r>
              <a:rPr lang="en-GB" sz="2800" b="1" i="1"/>
              <a:t>Едукације</a:t>
            </a:r>
            <a:endParaRPr lang="sr-Cyrl-CS" sz="2800" b="1" i="1"/>
          </a:p>
          <a:p>
            <a:pPr>
              <a:lnSpc>
                <a:spcPct val="80000"/>
              </a:lnSpc>
            </a:pPr>
            <a:r>
              <a:rPr lang="en-GB" sz="2800"/>
              <a:t>Планирање представља списак услуга које би морале да се изврше да би се дошло до жељеног резултата</a:t>
            </a:r>
            <a:endParaRPr lang="sr-Cyrl-CS" sz="2800"/>
          </a:p>
          <a:p>
            <a:pPr lvl="1">
              <a:lnSpc>
                <a:spcPct val="80000"/>
              </a:lnSpc>
            </a:pPr>
            <a:r>
              <a:rPr lang="en-GB" sz="2400"/>
              <a:t>едукација је објашњење неког поступка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sr-Cyrl-CS" sz="2800"/>
              <a:t>Н</a:t>
            </a:r>
            <a:r>
              <a:rPr lang="en-GB" sz="2800"/>
              <a:t>а</a:t>
            </a:r>
            <a:r>
              <a:rPr lang="sr-Cyrl-CS" sz="2800"/>
              <a:t>ј</a:t>
            </a:r>
            <a:r>
              <a:rPr lang="en-GB" sz="2800"/>
              <a:t>чешће се у Мотивацији налазе документи који објашњавају компликованије захвате</a:t>
            </a:r>
            <a:endParaRPr lang="sr-Latn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9779-887C-42ED-AFA3-FC25F24162D4}" type="slidenum">
              <a:rPr lang="en-US"/>
              <a:pPr/>
              <a:t>4</a:t>
            </a:fld>
            <a:endParaRPr lang="en-US"/>
          </a:p>
        </p:txBody>
      </p:sp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Здравствени информациони систем</a:t>
            </a:r>
            <a:endParaRPr lang="sr-Latn-CS" sz="3600"/>
          </a:p>
        </p:txBody>
      </p:sp>
      <p:sp>
        <p:nvSpPr>
          <p:cNvPr id="81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У </a:t>
            </a:r>
            <a:r>
              <a:rPr lang="ru-RU" sz="2400"/>
              <a:t>општем смислу </a:t>
            </a:r>
            <a:r>
              <a:rPr lang="ru-RU" sz="2400" b="1"/>
              <a:t>информациони систем</a:t>
            </a:r>
            <a:r>
              <a:rPr lang="ru-RU" sz="2400"/>
              <a:t> представља</a:t>
            </a:r>
          </a:p>
          <a:p>
            <a:pPr lvl="1">
              <a:lnSpc>
                <a:spcPct val="90000"/>
              </a:lnSpc>
            </a:pPr>
            <a:r>
              <a:rPr lang="ru-RU" sz="2000"/>
              <a:t>скуп људи, материјалних средстава и поступака који производе информације и обављају разне врсте комуникација истих за потребе неког система</a:t>
            </a:r>
            <a:endParaRPr lang="ru-RU" sz="2000" b="1"/>
          </a:p>
          <a:p>
            <a:pPr>
              <a:lnSpc>
                <a:spcPct val="90000"/>
              </a:lnSpc>
            </a:pPr>
            <a:r>
              <a:rPr lang="ru-RU" sz="2400" b="1"/>
              <a:t>Здравствена информатика</a:t>
            </a:r>
            <a:r>
              <a:rPr lang="ru-RU" sz="2400"/>
              <a:t> је научна дисциплина која се бави </a:t>
            </a:r>
          </a:p>
          <a:p>
            <a:pPr lvl="1">
              <a:lnSpc>
                <a:spcPct val="90000"/>
              </a:lnSpc>
            </a:pPr>
            <a:r>
              <a:rPr lang="ru-RU" sz="2000"/>
              <a:t>теоријом и праксом информационих процеса у здравственој заштити, </a:t>
            </a:r>
          </a:p>
          <a:p>
            <a:pPr lvl="1">
              <a:lnSpc>
                <a:spcPct val="90000"/>
              </a:lnSpc>
            </a:pPr>
            <a:r>
              <a:rPr lang="ru-RU" sz="2000"/>
              <a:t>питањима обраде података и информација у систему заштите и</a:t>
            </a:r>
          </a:p>
          <a:p>
            <a:pPr lvl="1">
              <a:lnSpc>
                <a:spcPct val="90000"/>
              </a:lnSpc>
            </a:pPr>
            <a:r>
              <a:rPr lang="ru-RU" sz="2000"/>
              <a:t>свим импликацијама које ти процеси имају са теоријског и апликативног аспекта на медицинску проблематику</a:t>
            </a:r>
          </a:p>
          <a:p>
            <a:pPr>
              <a:lnSpc>
                <a:spcPct val="90000"/>
              </a:lnSpc>
            </a:pP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2C8E-A5DC-4E2E-A3CC-B00BFF74919A}" type="slidenum">
              <a:rPr lang="en-US"/>
              <a:pPr/>
              <a:t>5</a:t>
            </a:fld>
            <a:endParaRPr lang="en-US"/>
          </a:p>
        </p:txBody>
      </p:sp>
      <p:sp>
        <p:nvSpPr>
          <p:cNvPr id="81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Здравствени информациони систем</a:t>
            </a:r>
            <a:endParaRPr lang="sr-Latn-CS" sz="3600"/>
          </a:p>
        </p:txBody>
      </p:sp>
      <p:sp>
        <p:nvSpPr>
          <p:cNvPr id="81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Основне компоненте здравственог  информационог система су:</a:t>
            </a:r>
          </a:p>
          <a:p>
            <a:pPr lvl="1"/>
            <a:r>
              <a:rPr lang="ru-RU"/>
              <a:t>Кадрови (организатори, планери,дизајнери, менаџери, програмери, корисници)</a:t>
            </a:r>
            <a:endParaRPr lang="en-US"/>
          </a:p>
          <a:p>
            <a:pPr lvl="1"/>
            <a:r>
              <a:rPr lang="en-US"/>
              <a:t>База података</a:t>
            </a:r>
          </a:p>
          <a:p>
            <a:pPr lvl="1"/>
            <a:r>
              <a:rPr lang="en-US"/>
              <a:t>Техничка база</a:t>
            </a:r>
          </a:p>
          <a:p>
            <a:pPr lvl="1"/>
            <a:r>
              <a:rPr lang="en-US"/>
              <a:t>Програмска подршка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91534-524C-4518-BEB8-C6F4E4D20EC9}" type="slidenum">
              <a:rPr lang="en-US"/>
              <a:pPr/>
              <a:t>6</a:t>
            </a:fld>
            <a:endParaRPr lang="en-US"/>
          </a:p>
        </p:txBody>
      </p:sp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Примена информатике у здравству</a:t>
            </a:r>
            <a:endParaRPr lang="sr-Latn-CS" sz="3600"/>
          </a:p>
        </p:txBody>
      </p:sp>
      <p:sp>
        <p:nvSpPr>
          <p:cNvPr id="82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Информације које се генеришу и преносе у оквиру здравствених информационих система имају посебне намене:</a:t>
            </a:r>
          </a:p>
          <a:p>
            <a:pPr lvl="1"/>
            <a:r>
              <a:rPr lang="ru-RU" sz="2400"/>
              <a:t>у функцији вођења здравствене и медицинскедокументације</a:t>
            </a:r>
          </a:p>
          <a:p>
            <a:pPr lvl="1"/>
            <a:r>
              <a:rPr lang="ru-RU" sz="2400"/>
              <a:t>у медицинској дијагностици</a:t>
            </a:r>
          </a:p>
          <a:p>
            <a:pPr lvl="1"/>
            <a:r>
              <a:rPr lang="ru-RU" sz="2400"/>
              <a:t>примена у терапији и рехабилитацији</a:t>
            </a:r>
          </a:p>
          <a:p>
            <a:pPr lvl="1"/>
            <a:r>
              <a:rPr lang="ru-RU" sz="2400"/>
              <a:t>у организацији здравственог рада</a:t>
            </a:r>
          </a:p>
          <a:p>
            <a:pPr lvl="1"/>
            <a:r>
              <a:rPr lang="ru-RU" sz="2400"/>
              <a:t>у медицинским истраживањима</a:t>
            </a:r>
            <a:endParaRPr lang="en-US" sz="2400"/>
          </a:p>
          <a:p>
            <a:pPr lvl="1"/>
            <a:r>
              <a:rPr lang="en-US" sz="2400"/>
              <a:t>у медицинској едукацији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969F2-A0B2-4ADD-B223-87103193D628}" type="slidenum">
              <a:rPr lang="en-US"/>
              <a:pPr/>
              <a:t>7</a:t>
            </a:fld>
            <a:endParaRPr lang="en-US"/>
          </a:p>
        </p:txBody>
      </p:sp>
      <p:sp>
        <p:nvSpPr>
          <p:cNvPr id="82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Стоматолошка информатик</a:t>
            </a:r>
            <a:r>
              <a:rPr lang="sr-Cyrl-CS"/>
              <a:t>а</a:t>
            </a:r>
            <a:endParaRPr lang="sr-Latn-CS"/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/>
              <a:t>Стоматолошка информатика</a:t>
            </a:r>
            <a:r>
              <a:rPr lang="ru-RU" sz="2400"/>
              <a:t> је грана медицинске информатике оријентисана према стоматолошкој струци</a:t>
            </a:r>
          </a:p>
          <a:p>
            <a:pPr lvl="1">
              <a:lnSpc>
                <a:spcPct val="90000"/>
              </a:lnSpc>
            </a:pPr>
            <a:r>
              <a:rPr lang="ru-RU" sz="2000"/>
              <a:t>бави се усмеравањем информација, комуникацијом и применом у клиничкој пракси и истраживањима</a:t>
            </a:r>
          </a:p>
          <a:p>
            <a:pPr>
              <a:lnSpc>
                <a:spcPct val="90000"/>
              </a:lnSpc>
            </a:pPr>
            <a:r>
              <a:rPr lang="ru-RU" sz="2400"/>
              <a:t>Управљање информацијама подразумева чување и коришћење информација</a:t>
            </a:r>
          </a:p>
          <a:p>
            <a:pPr>
              <a:lnSpc>
                <a:spcPct val="90000"/>
              </a:lnSpc>
            </a:pPr>
            <a:r>
              <a:rPr lang="ru-RU" sz="2400"/>
              <a:t>Комуникација подразумева: </a:t>
            </a:r>
          </a:p>
          <a:p>
            <a:pPr lvl="1">
              <a:lnSpc>
                <a:spcPct val="90000"/>
              </a:lnSpc>
            </a:pPr>
            <a:r>
              <a:rPr lang="ru-RU" sz="2000"/>
              <a:t>употребу е-поште</a:t>
            </a:r>
          </a:p>
          <a:p>
            <a:pPr lvl="1">
              <a:lnSpc>
                <a:spcPct val="90000"/>
              </a:lnSpc>
            </a:pPr>
            <a:r>
              <a:rPr lang="ru-RU" sz="2000"/>
              <a:t>претраживање Интернета</a:t>
            </a:r>
          </a:p>
          <a:p>
            <a:pPr lvl="1">
              <a:lnSpc>
                <a:spcPct val="90000"/>
              </a:lnSpc>
            </a:pPr>
            <a:r>
              <a:rPr lang="ru-RU" sz="2000"/>
              <a:t>промоцију ординације уз помоћ </a:t>
            </a:r>
            <a:r>
              <a:rPr lang="sr-Cyrl-CS" sz="2000"/>
              <a:t>в</a:t>
            </a:r>
            <a:r>
              <a:rPr lang="ru-RU" sz="2000"/>
              <a:t>еб технологије</a:t>
            </a:r>
          </a:p>
          <a:p>
            <a:pPr lvl="1">
              <a:lnSpc>
                <a:spcPct val="90000"/>
              </a:lnSpc>
            </a:pPr>
            <a:r>
              <a:rPr lang="ru-RU" sz="2000"/>
              <a:t>претраживање базе података о лековима, дозама, интеракцијама, терапијским ефектима</a:t>
            </a:r>
            <a:endParaRPr lang="sr-Latn-CS" sz="2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5B47-0BEC-494A-85CD-40D9892F07CC}" type="slidenum">
              <a:rPr lang="en-US"/>
              <a:pPr/>
              <a:t>8</a:t>
            </a:fld>
            <a:endParaRPr lang="en-US"/>
          </a:p>
        </p:txBody>
      </p:sp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Подаци и информације</a:t>
            </a:r>
            <a:endParaRPr lang="sr-Latn-CS"/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прикупљање</a:t>
            </a:r>
          </a:p>
          <a:p>
            <a:r>
              <a:rPr lang="ru-RU"/>
              <a:t>верификација</a:t>
            </a:r>
          </a:p>
          <a:p>
            <a:r>
              <a:rPr lang="ru-RU"/>
              <a:t>чување</a:t>
            </a:r>
          </a:p>
          <a:p>
            <a:r>
              <a:rPr lang="ru-RU"/>
              <a:t>сортирање</a:t>
            </a:r>
          </a:p>
          <a:p>
            <a:r>
              <a:rPr lang="ru-RU"/>
              <a:t>класификовање</a:t>
            </a:r>
          </a:p>
          <a:p>
            <a:r>
              <a:rPr lang="ru-RU"/>
              <a:t>рачунање</a:t>
            </a:r>
          </a:p>
          <a:p>
            <a:r>
              <a:rPr lang="ru-RU"/>
              <a:t>сажимање</a:t>
            </a:r>
          </a:p>
          <a:p>
            <a:r>
              <a:rPr lang="ru-RU"/>
              <a:t>умножавање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44296-7EBC-4BB6-A0B5-C36196D4F25D}" type="slidenum">
              <a:rPr lang="en-US"/>
              <a:pPr/>
              <a:t>9</a:t>
            </a:fld>
            <a:endParaRPr lang="en-US"/>
          </a:p>
        </p:txBody>
      </p:sp>
      <p:sp>
        <p:nvSpPr>
          <p:cNvPr id="82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Компјутерски вођена имплантологија</a:t>
            </a:r>
            <a:endParaRPr lang="sr-Latn-CS" sz="3200"/>
          </a:p>
        </p:txBody>
      </p:sp>
      <p:sp>
        <p:nvSpPr>
          <p:cNvPr id="82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Компјутерски вођена имплантологија се користи у денталној имплантологији за </a:t>
            </a:r>
          </a:p>
          <a:p>
            <a:pPr lvl="1">
              <a:lnSpc>
                <a:spcPct val="90000"/>
              </a:lnSpc>
            </a:pPr>
            <a:r>
              <a:rPr lang="ru-RU" sz="2400"/>
              <a:t>преоперативно планирање и интраоперативни трансфер испланиране позиције имплантата</a:t>
            </a:r>
          </a:p>
          <a:p>
            <a:pPr>
              <a:lnSpc>
                <a:spcPct val="90000"/>
              </a:lnSpc>
            </a:pPr>
            <a:r>
              <a:rPr lang="ru-RU" sz="2800"/>
              <a:t>Постоји више система за компјутерски вођену имплантологију</a:t>
            </a:r>
          </a:p>
          <a:p>
            <a:pPr lvl="1">
              <a:lnSpc>
                <a:spcPct val="90000"/>
              </a:lnSpc>
            </a:pPr>
            <a:r>
              <a:rPr lang="ru-RU" sz="2400" b="1"/>
              <a:t>статички</a:t>
            </a:r>
            <a:r>
              <a:rPr lang="ru-RU" sz="2400"/>
              <a:t> и </a:t>
            </a:r>
            <a:r>
              <a:rPr lang="ru-RU" sz="2400" b="1"/>
              <a:t>динамички</a:t>
            </a:r>
            <a:r>
              <a:rPr lang="ru-RU" sz="2400"/>
              <a:t> системи</a:t>
            </a:r>
          </a:p>
          <a:p>
            <a:pPr>
              <a:lnSpc>
                <a:spcPct val="90000"/>
              </a:lnSpc>
            </a:pPr>
            <a:r>
              <a:rPr lang="ru-RU" sz="2800"/>
              <a:t>Компјутерска технологија омогућава</a:t>
            </a:r>
          </a:p>
          <a:p>
            <a:pPr lvl="1">
              <a:lnSpc>
                <a:spcPct val="90000"/>
              </a:lnSpc>
            </a:pPr>
            <a:r>
              <a:rPr lang="ru-RU" sz="2400"/>
              <a:t>2Д и тродимензионално 3Д планирање, стереолитографију као и</a:t>
            </a:r>
          </a:p>
          <a:p>
            <a:pPr lvl="1">
              <a:lnSpc>
                <a:spcPct val="90000"/>
              </a:lnSpc>
            </a:pPr>
            <a:r>
              <a:rPr lang="ru-RU" sz="2400"/>
              <a:t>ткз.”реално” 3Д планирање на основу биомодела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418</TotalTime>
  <Words>1253</Words>
  <Application>Microsoft Office PowerPoint</Application>
  <PresentationFormat>On-screen Show (4:3)</PresentationFormat>
  <Paragraphs>248</Paragraphs>
  <Slides>33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FIT slajd predavanja</vt:lpstr>
      <vt:lpstr>      ПРИМЕНА ИТ У СТОМАТОЛОГИЈИ</vt:lpstr>
      <vt:lpstr>Уводна разматрања</vt:lpstr>
      <vt:lpstr>Асистент 4.0 </vt:lpstr>
      <vt:lpstr>Здравствени информациони систем</vt:lpstr>
      <vt:lpstr>Здравствени информациони систем</vt:lpstr>
      <vt:lpstr>Примена информатике у здравству</vt:lpstr>
      <vt:lpstr>Стоматолошка информатика</vt:lpstr>
      <vt:lpstr>Подаци и информације</vt:lpstr>
      <vt:lpstr>Компјутерски вођена имплантологија</vt:lpstr>
      <vt:lpstr>Компјутерски приказ пре уградње имплантата </vt:lpstr>
      <vt:lpstr>Софтвери за вођење стоматолошких ординација - Асистент 4</vt:lpstr>
      <vt:lpstr>Приказ улаза у систем корисника и покретање система </vt:lpstr>
      <vt:lpstr>Приказ радног налога за зубну технику</vt:lpstr>
      <vt:lpstr>Приказ картотеке пацијената </vt:lpstr>
      <vt:lpstr>Приказ статуса и извршених радова пацијената </vt:lpstr>
      <vt:lpstr>Електронски картон пацијента </vt:lpstr>
      <vt:lpstr>Форма обрасца за заказивање пацијената </vt:lpstr>
      <vt:lpstr>Приказ шифрарника за унос извршених услуга </vt:lpstr>
      <vt:lpstr>Приказ свих услуга у ординацији </vt:lpstr>
      <vt:lpstr>Приказ могућности измене детаља на слици </vt:lpstr>
      <vt:lpstr>Приказ отварања на жељеном месту </vt:lpstr>
      <vt:lpstr>Прозор за одабир одговарајуће слике </vt:lpstr>
      <vt:lpstr>Могућност употребе друге боје из палете </vt:lpstr>
      <vt:lpstr>Оригиналан снимак без “бојења” </vt:lpstr>
      <vt:lpstr>Графички приказ финансија </vt:lpstr>
      <vt:lpstr>Приказ ценовника услуга </vt:lpstr>
      <vt:lpstr>Прозор за СМС пацијента </vt:lpstr>
      <vt:lpstr> Шаблон за СМС поруке </vt:lpstr>
      <vt:lpstr> Приказ радног времена и шаблона заказивања </vt:lpstr>
      <vt:lpstr>Евиденција колега</vt:lpstr>
      <vt:lpstr>Документи</vt:lpstr>
      <vt:lpstr>Мотивација и едукација</vt:lpstr>
      <vt:lpstr>Мотивација и едукација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241</cp:revision>
  <dcterms:created xsi:type="dcterms:W3CDTF">2006-09-26T20:52:51Z</dcterms:created>
  <dcterms:modified xsi:type="dcterms:W3CDTF">2016-09-25T18:43:30Z</dcterms:modified>
</cp:coreProperties>
</file>